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57" r:id="rId32"/>
    <p:sldId id="258" r:id="rId33"/>
    <p:sldId id="259" r:id="rId34"/>
    <p:sldId id="260" r:id="rId35"/>
    <p:sldId id="289" r:id="rId36"/>
  </p:sldIdLst>
  <p:sldSz cx="12192000" cy="6858000"/>
  <p:notesSz cx="6858000" cy="9144000"/>
  <p:embeddedFontLst>
    <p:embeddedFont>
      <p:font typeface="等线 Light" panose="02010600030101010101" pitchFamily="2" charset="-122"/>
      <p:regular r:id="rId37"/>
    </p:embeddedFont>
    <p:embeddedFont>
      <p:font typeface="Cambria Math" panose="02040503050406030204" pitchFamily="18" charset="0"/>
      <p:regular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Rockwell" panose="02060603020205020403" pitchFamily="18" charset="0"/>
      <p:regular r:id="rId41"/>
    </p:embeddedFont>
    <p:embeddedFont>
      <p:font typeface="等线" panose="02010600030101010101" pitchFamily="2" charset="-122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63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 userDrawn="1"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655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00277-03CF-49F2-993C-0F5B9E988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基于桶排优化的二叉树排序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820AB-2ED0-48B1-A714-6776B195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083728"/>
            <a:ext cx="8673427" cy="114512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组员：马纬文、还雅如、何谈沁、宋蕊琳、杨梦蝶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PPT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：还雅如、何谈沁</a:t>
            </a:r>
          </a:p>
        </p:txBody>
      </p:sp>
    </p:spTree>
    <p:extLst>
      <p:ext uri="{BB962C8B-B14F-4D97-AF65-F5344CB8AC3E}">
        <p14:creationId xmlns:p14="http://schemas.microsoft.com/office/powerpoint/2010/main" val="99004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8467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64100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2862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0132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75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6922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3365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1442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2295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0390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0553-ECFF-4C29-AD99-2BDB6005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桶排序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A8E0A-95E4-4B88-80F0-201643312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9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0571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714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7024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05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1 1 2 2 2 4 5 5 6 11 5 1 9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152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1 1 2 2 2 4 5 5 6 7  5 1 9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77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1 1 2 2 2 4 5 5 6 7  8 1 9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4798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1 1 2 2 2 4 5 5 6 7  8 9 9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65388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1 1 2 2 2 4 5 5 6 7 8 9 11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/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33419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74E1608-AFC3-44D0-B89C-54667AF5FA0C}"/>
              </a:ext>
            </a:extLst>
          </p:cNvPr>
          <p:cNvSpPr/>
          <p:nvPr/>
        </p:nvSpPr>
        <p:spPr>
          <a:xfrm>
            <a:off x="4310896" y="267325"/>
            <a:ext cx="3570208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>
                <a:latin typeface="等线" panose="02010600030101010101" pitchFamily="2" charset="-122"/>
              </a:rPr>
              <a:t>桶排序</a:t>
            </a:r>
            <a:endParaRPr lang="en-US" altLang="zh-CN" sz="8800" b="1" dirty="0">
              <a:latin typeface="等线" panose="02010600030101010101" pitchFamily="2" charset="-122"/>
            </a:endParaRPr>
          </a:p>
          <a:p>
            <a:r>
              <a:rPr lang="zh-CN" altLang="en-US" sz="3600" b="1" dirty="0">
                <a:latin typeface="等线" panose="02010600030101010101" pitchFamily="2" charset="-122"/>
              </a:rPr>
              <a:t>一些优化与总结</a:t>
            </a:r>
            <a:endParaRPr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50D7F4-DF32-4F89-BD79-686B2421068A}"/>
              </a:ext>
            </a:extLst>
          </p:cNvPr>
          <p:cNvSpPr/>
          <p:nvPr/>
        </p:nvSpPr>
        <p:spPr>
          <a:xfrm>
            <a:off x="1828047" y="2570531"/>
            <a:ext cx="82221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</a:rPr>
              <a:t>预处理确定区间</a:t>
            </a:r>
            <a:r>
              <a:rPr lang="en-US" altLang="zh-CN" sz="2400" dirty="0">
                <a:latin typeface="等线" panose="02010600030101010101" pitchFamily="2" charset="-122"/>
              </a:rPr>
              <a:t>[</a:t>
            </a:r>
            <a:r>
              <a:rPr lang="en-US" altLang="zh-CN" sz="2400" dirty="0" err="1">
                <a:latin typeface="等线" panose="02010600030101010101" pitchFamily="2" charset="-122"/>
              </a:rPr>
              <a:t>min,max</a:t>
            </a:r>
            <a:r>
              <a:rPr lang="en-US" altLang="zh-CN" sz="2400" dirty="0">
                <a:latin typeface="等线" panose="02010600030101010101" pitchFamily="2" charset="-122"/>
              </a:rPr>
              <a:t>]</a:t>
            </a:r>
            <a:r>
              <a:rPr lang="zh-CN" altLang="en-US" sz="2400" dirty="0">
                <a:latin typeface="等线" panose="02010600030101010101" pitchFamily="2" charset="-122"/>
              </a:rPr>
              <a:t>，若</a:t>
            </a:r>
            <a:r>
              <a:rPr lang="en-US" altLang="zh-CN" sz="2400" dirty="0">
                <a:latin typeface="等线" panose="02010600030101010101" pitchFamily="2" charset="-122"/>
              </a:rPr>
              <a:t>max-min</a:t>
            </a:r>
            <a:r>
              <a:rPr lang="zh-CN" altLang="en-US" sz="2400" dirty="0">
                <a:latin typeface="等线" panose="02010600030101010101" pitchFamily="2" charset="-122"/>
              </a:rPr>
              <a:t>过大则使用综合排序</a:t>
            </a:r>
            <a:endParaRPr lang="en-US" altLang="zh-CN" sz="2400" dirty="0">
              <a:latin typeface="等线" panose="02010600030101010101" pitchFamily="2" charset="-122"/>
            </a:endParaRPr>
          </a:p>
          <a:p>
            <a:r>
              <a:rPr lang="zh-CN" altLang="en-US" sz="2400" dirty="0">
                <a:latin typeface="等线" panose="02010600030101010101" pitchFamily="2" charset="-122"/>
              </a:rPr>
              <a:t>存入时</a:t>
            </a:r>
            <a:r>
              <a:rPr lang="en-US" altLang="zh-CN" sz="2400" dirty="0">
                <a:latin typeface="等线" panose="02010600030101010101" pitchFamily="2" charset="-122"/>
              </a:rPr>
              <a:t>bucket[</a:t>
            </a:r>
            <a:r>
              <a:rPr lang="en-US" altLang="zh-CN" sz="2400" dirty="0" err="1">
                <a:latin typeface="等线" panose="02010600030101010101" pitchFamily="2" charset="-122"/>
              </a:rPr>
              <a:t>seq</a:t>
            </a:r>
            <a:r>
              <a:rPr lang="en-US" altLang="zh-CN" sz="2400" dirty="0">
                <a:latin typeface="等线" panose="02010600030101010101" pitchFamily="2" charset="-122"/>
              </a:rPr>
              <a:t>[</a:t>
            </a:r>
            <a:r>
              <a:rPr lang="en-US" altLang="zh-CN" sz="2400" dirty="0" err="1">
                <a:latin typeface="等线" panose="02010600030101010101" pitchFamily="2" charset="-122"/>
              </a:rPr>
              <a:t>i</a:t>
            </a:r>
            <a:r>
              <a:rPr lang="en-US" altLang="zh-CN" sz="2400" dirty="0">
                <a:latin typeface="等线" panose="02010600030101010101" pitchFamily="2" charset="-122"/>
              </a:rPr>
              <a:t>]-min]++; </a:t>
            </a:r>
            <a:r>
              <a:rPr lang="zh-CN" altLang="en-US" sz="2400" dirty="0">
                <a:latin typeface="等线" panose="02010600030101010101" pitchFamily="2" charset="-122"/>
              </a:rPr>
              <a:t>取出时</a:t>
            </a:r>
            <a:r>
              <a:rPr lang="en-US" altLang="zh-CN" sz="2400" dirty="0" err="1">
                <a:latin typeface="等线" panose="02010600030101010101" pitchFamily="2" charset="-122"/>
              </a:rPr>
              <a:t>seq</a:t>
            </a:r>
            <a:r>
              <a:rPr lang="en-US" altLang="zh-CN" sz="2400" dirty="0">
                <a:latin typeface="等线" panose="02010600030101010101" pitchFamily="2" charset="-122"/>
              </a:rPr>
              <a:t>[cur]=</a:t>
            </a:r>
            <a:r>
              <a:rPr lang="en-US" altLang="zh-CN" sz="2400" dirty="0" err="1">
                <a:latin typeface="等线" panose="02010600030101010101" pitchFamily="2" charset="-122"/>
              </a:rPr>
              <a:t>flag+min</a:t>
            </a:r>
            <a:r>
              <a:rPr lang="en-US" altLang="zh-CN" sz="2400" dirty="0">
                <a:latin typeface="等线" panose="02010600030101010101" pitchFamily="2" charset="-122"/>
              </a:rPr>
              <a:t>; </a:t>
            </a:r>
            <a:endParaRPr lang="zh-CN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51AF82B-51E5-4286-BAA9-1333E409098E}"/>
                  </a:ext>
                </a:extLst>
              </p:cNvPr>
              <p:cNvSpPr/>
              <p:nvPr/>
            </p:nvSpPr>
            <p:spPr>
              <a:xfrm>
                <a:off x="1828047" y="3704184"/>
                <a:ext cx="822212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等线" panose="02010600030101010101" pitchFamily="2" charset="-122"/>
                  </a:rPr>
                  <a:t>桶排序时间复杂度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𝚶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dirty="0"/>
                  <a:t>，速度大大快于二叉树排序，</a:t>
                </a:r>
                <a:endParaRPr lang="en-US" altLang="zh-CN" sz="2400" dirty="0"/>
              </a:p>
              <a:p>
                <a:r>
                  <a:rPr lang="zh-CN" altLang="en-US" sz="2400" dirty="0"/>
                  <a:t>但消耗内存太大。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同时，只能在有限情况下成立（整型）。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因此，我们的</a:t>
                </a:r>
                <a:r>
                  <a:rPr lang="en-US" altLang="zh-CN" sz="2400" dirty="0" err="1"/>
                  <a:t>super_sort</a:t>
                </a:r>
                <a:r>
                  <a:rPr lang="zh-CN" altLang="en-US" sz="2400" dirty="0"/>
                  <a:t>在</a:t>
                </a:r>
                <a:r>
                  <a:rPr lang="en-US" altLang="zh-CN" sz="2400" dirty="0"/>
                  <a:t>max-min</a:t>
                </a:r>
                <a:r>
                  <a:rPr lang="zh-CN" altLang="en-US" sz="2400" dirty="0"/>
                  <a:t>不大且数组为整型时使用桶排序，在其他情况使用二叉树排序。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51AF82B-51E5-4286-BAA9-1333E4090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47" y="3704184"/>
                <a:ext cx="8222123" cy="2677656"/>
              </a:xfrm>
              <a:prstGeom prst="rect">
                <a:avLst/>
              </a:prstGeom>
              <a:blipFill>
                <a:blip r:embed="rId2"/>
                <a:stretch>
                  <a:fillRect l="-1186" t="-2506" b="-3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21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78122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10553-ECFF-4C29-AD99-2BDB6005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二叉树排序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A8E0A-95E4-4B88-80F0-201643312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42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8750B-E67B-4B3E-B411-6E9503B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二叉树</a:t>
            </a:r>
          </a:p>
        </p:txBody>
      </p:sp>
      <p:pic>
        <p:nvPicPr>
          <p:cNvPr id="6" name="Picture 2" descr="https://upload.wikimedia.org/wikipedia/commons/thumb/f/f7/Binary_tree.svg/192px-Binary_tree.svg.png">
            <a:extLst>
              <a:ext uri="{FF2B5EF4-FFF2-40B4-BE49-F238E27FC236}">
                <a16:creationId xmlns:a16="http://schemas.microsoft.com/office/drawing/2014/main" id="{92D72D7C-BD36-4E50-B206-4DD2E94A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0" y="718062"/>
            <a:ext cx="3206879" cy="267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580F0D-4552-4B69-8835-598179E2FD46}"/>
              </a:ext>
            </a:extLst>
          </p:cNvPr>
          <p:cNvSpPr/>
          <p:nvPr/>
        </p:nvSpPr>
        <p:spPr>
          <a:xfrm>
            <a:off x="5022721" y="3467539"/>
            <a:ext cx="65626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在计算机科学中，二叉树（英语：</a:t>
            </a:r>
            <a:r>
              <a:rPr lang="en-US" altLang="zh-CN" sz="2800" dirty="0"/>
              <a:t>Binary tree</a:t>
            </a:r>
            <a:r>
              <a:rPr lang="zh-CN" altLang="en-US" sz="2800" dirty="0"/>
              <a:t>）是每个节点最多只有两个分支</a:t>
            </a:r>
            <a:r>
              <a:rPr lang="en-US" altLang="zh-CN" sz="2800" dirty="0"/>
              <a:t>(</a:t>
            </a:r>
            <a:r>
              <a:rPr lang="zh-CN" altLang="en-US" sz="2800" dirty="0"/>
              <a:t>不存在分支度大于</a:t>
            </a:r>
            <a:r>
              <a:rPr lang="en-US" altLang="zh-CN" sz="2800" dirty="0"/>
              <a:t>2</a:t>
            </a:r>
            <a:r>
              <a:rPr lang="zh-CN" altLang="en-US" sz="2800" dirty="0"/>
              <a:t>的节点</a:t>
            </a:r>
            <a:r>
              <a:rPr lang="en-US" altLang="zh-CN" sz="2800" dirty="0"/>
              <a:t>)</a:t>
            </a:r>
            <a:r>
              <a:rPr lang="zh-CN" altLang="en-US" sz="2800" dirty="0"/>
              <a:t>的树结构。通常分支被称作“左子树”和“右子树”。二叉树的分支具有左右次序，不能颠倒。</a:t>
            </a:r>
          </a:p>
        </p:txBody>
      </p:sp>
    </p:spTree>
    <p:extLst>
      <p:ext uri="{BB962C8B-B14F-4D97-AF65-F5344CB8AC3E}">
        <p14:creationId xmlns:p14="http://schemas.microsoft.com/office/powerpoint/2010/main" val="897664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AFFA331-9C7C-4BD0-9FA3-E9C2868D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二叉排序树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12BBA9-465F-429A-888E-73689E360F36}"/>
              </a:ext>
            </a:extLst>
          </p:cNvPr>
          <p:cNvSpPr/>
          <p:nvPr/>
        </p:nvSpPr>
        <p:spPr>
          <a:xfrm>
            <a:off x="4960578" y="1777075"/>
            <a:ext cx="65626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二叉排序树或者是一棵空树，或者是具有下列性质的二叉树：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）若左子树不空，则左子树上所有结点的值均小于或等于它的根结点的值；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）若右子树不空，则右子树上所有结点的值均大于或等于它的根结点的值；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）左、右子树也分别为二叉排序树；</a:t>
            </a:r>
          </a:p>
        </p:txBody>
      </p:sp>
    </p:spTree>
    <p:extLst>
      <p:ext uri="{BB962C8B-B14F-4D97-AF65-F5344CB8AC3E}">
        <p14:creationId xmlns:p14="http://schemas.microsoft.com/office/powerpoint/2010/main" val="1659618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293BF-261D-4873-B5A5-B9C94DF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二叉树搜索的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递归代码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81CB96-13D7-4326-94DE-85503ED9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2"/>
          <a:stretch/>
        </p:blipFill>
        <p:spPr>
          <a:xfrm>
            <a:off x="4611440" y="981075"/>
            <a:ext cx="669192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6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293BF-261D-4873-B5A5-B9C94DF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二叉树搜索的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迭代代码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36D74-9F17-489D-A39C-43A14934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89"/>
          <a:stretch/>
        </p:blipFill>
        <p:spPr>
          <a:xfrm>
            <a:off x="4610100" y="1071562"/>
            <a:ext cx="7581900" cy="3145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FC789C-2F9D-462E-B132-ECA8EBF83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11" r="11720"/>
          <a:stretch/>
        </p:blipFill>
        <p:spPr>
          <a:xfrm>
            <a:off x="4610100" y="4216893"/>
            <a:ext cx="6693269" cy="15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8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076C0A-39AE-4667-A47E-6EEB3089D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谢谢大家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3854CA2-34F6-42A2-BEAB-5A1CE2D4D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8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3157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518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017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760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2576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6D13-70AC-409D-9D76-C43C43E48902}"/>
              </a:ext>
            </a:extLst>
          </p:cNvPr>
          <p:cNvSpPr txBox="1"/>
          <p:nvPr/>
        </p:nvSpPr>
        <p:spPr>
          <a:xfrm>
            <a:off x="1524000" y="6598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1 2 5 4 7 2 6 8 2 11 5 1 9</a:t>
            </a:r>
            <a:endParaRPr lang="zh-CN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210FC0-7C93-41C0-8EC5-9F7CA1F5D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9121" y="835429"/>
          <a:ext cx="8891839" cy="1414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9448">
                  <a:extLst>
                    <a:ext uri="{9D8B030D-6E8A-4147-A177-3AD203B41FA5}">
                      <a16:colId xmlns:a16="http://schemas.microsoft.com/office/drawing/2014/main" val="3296530819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94929444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20877572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60624753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0639715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2408733606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5190088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4122873400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310514243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920740437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52588386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1290618953"/>
                    </a:ext>
                  </a:extLst>
                </a:gridCol>
              </a:tblGrid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下标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81767"/>
                  </a:ext>
                </a:extLst>
              </a:tr>
              <a:tr h="707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84591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F56F400-6560-47DA-9114-B76EDE2A743C}"/>
              </a:ext>
            </a:extLst>
          </p:cNvPr>
          <p:cNvSpPr/>
          <p:nvPr/>
        </p:nvSpPr>
        <p:spPr>
          <a:xfrm>
            <a:off x="1589121" y="2276333"/>
            <a:ext cx="889183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++) bucket[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]]++;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cur=0,flag=0;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while(1)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if(cur==n)break;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if(!bucket[flag])flag++;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else {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[cur]=flag; 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bucket[flag]--;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	cur++;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altLang="zh-CN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1031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TM16401371[[fn=图集]]</Template>
  <TotalTime>45</TotalTime>
  <Words>1259</Words>
  <Application>Microsoft Office PowerPoint</Application>
  <PresentationFormat>宽屏</PresentationFormat>
  <Paragraphs>961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等线 Light</vt:lpstr>
      <vt:lpstr>Cambria Math</vt:lpstr>
      <vt:lpstr>宋体</vt:lpstr>
      <vt:lpstr>Calibri Light</vt:lpstr>
      <vt:lpstr>Wingdings</vt:lpstr>
      <vt:lpstr>Courier New</vt:lpstr>
      <vt:lpstr>Rockwell</vt:lpstr>
      <vt:lpstr>等线</vt:lpstr>
      <vt:lpstr>Arial</vt:lpstr>
      <vt:lpstr>Atlas</vt:lpstr>
      <vt:lpstr>基于桶排优化的二叉树排序</vt:lpstr>
      <vt:lpstr>桶排序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二叉树排序</vt:lpstr>
      <vt:lpstr>二叉树</vt:lpstr>
      <vt:lpstr>二叉排序树</vt:lpstr>
      <vt:lpstr>二叉树搜索的 递归代码</vt:lpstr>
      <vt:lpstr>二叉树搜索的 迭代代码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二叉树法排序</dc:title>
  <dc:creator>张佑杰</dc:creator>
  <cp:lastModifiedBy>张佑杰</cp:lastModifiedBy>
  <cp:revision>4</cp:revision>
  <dcterms:created xsi:type="dcterms:W3CDTF">2017-12-06T12:19:02Z</dcterms:created>
  <dcterms:modified xsi:type="dcterms:W3CDTF">2017-12-06T13:04:45Z</dcterms:modified>
</cp:coreProperties>
</file>